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83" r:id="rId4"/>
    <p:sldId id="282" r:id="rId5"/>
    <p:sldId id="279" r:id="rId6"/>
    <p:sldId id="274" r:id="rId7"/>
    <p:sldId id="280" r:id="rId8"/>
    <p:sldId id="263" r:id="rId9"/>
    <p:sldId id="269" r:id="rId10"/>
    <p:sldId id="275" r:id="rId1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8B390-6AF0-4E8A-9C97-80B107061C70}" v="217" dt="2023-08-29T10:48:04.073"/>
    <p1510:client id="{1398C3A1-F69E-3D47-4106-6C5BD61DCAF8}" v="365" dt="2023-08-29T10:44:06.361"/>
    <p1510:client id="{2B974223-9310-9AD2-0A4C-3504B7DB49AC}" v="38" dt="2023-08-29T08:58:31.315"/>
    <p1510:client id="{2BFE1D51-B221-4D03-8D32-EE9638184AF8}" v="9" dt="2023-08-31T06:09:12.585"/>
    <p1510:client id="{3458B277-8229-03D4-08BA-8D014118043E}" v="94" dt="2023-08-29T09:12:53.641"/>
    <p1510:client id="{3793AFEB-EAFA-482E-8032-4E3A80A1A3BD}" v="11" dt="2023-08-29T11:02:37.719"/>
    <p1510:client id="{46B42D6E-21BC-4E82-8443-79139A13C9DA}" v="19" dt="2023-08-30T11:22:32.886"/>
    <p1510:client id="{49F03C48-096E-EF24-28BD-A7A78485AC4C}" v="2" dt="2023-08-30T08:30:34.323"/>
    <p1510:client id="{509C9F85-EC18-1959-329C-A9922B3289DC}" v="10" dt="2023-08-30T12:01:02.862"/>
    <p1510:client id="{54B67612-BEC8-A35A-F975-A6B0F9330132}" v="173" dt="2023-08-29T10:47:53.576"/>
    <p1510:client id="{61BE502E-F779-378B-A86C-98D2BD79D775}" v="335" dt="2023-08-29T09:34:26.187"/>
    <p1510:client id="{675BA766-EE73-94B0-CA3E-AD7002F2B40A}" v="37" dt="2023-08-31T06:09:03.463"/>
    <p1510:client id="{696C9B28-82A7-7537-AD95-DBAFA0E0C75D}" v="84" dt="2023-08-29T09:26:25.804"/>
    <p1510:client id="{7379B38C-D143-42C7-B210-BB5B831AE74A}" v="1" dt="2023-08-29T10:51:26.945"/>
    <p1510:client id="{9347F0FA-9CDB-4F59-9BA7-ABB024206938}" v="11" dt="2023-08-29T07:11:42.788"/>
    <p1510:client id="{9CB84AE5-2127-DFEE-EC8E-0D1CA6453CBB}" v="2" dt="2023-08-30T05:14:58.130"/>
    <p1510:client id="{AFAD1036-628E-42A1-8990-690F6C829CC7}" v="16" dt="2023-08-29T04:36:41.634"/>
    <p1510:client id="{E8C2C782-D6D6-4585-9EF3-4DAC9D6D685A}" v="1" dt="2023-08-29T08:46:49.150"/>
    <p1510:client id="{F46DE749-67F2-43D4-BAC9-5969E7EEEA14}" v="96" dt="2023-08-29T11:52:17.605"/>
    <p1510:client id="{F48D463B-D916-4539-A989-37DC50A40008}" v="6" dt="2023-08-30T05:39:04.326"/>
    <p1510:client id="{FB48718D-7938-3741-559F-FEF019371786}" v="138" dt="2023-08-29T11:04:47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63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5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326542" y="2359439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F57AC7C-6F94-75A6-C2AA-C7AB6B1572C9}"/>
              </a:ext>
            </a:extLst>
          </p:cNvPr>
          <p:cNvSpPr txBox="1"/>
          <p:nvPr/>
        </p:nvSpPr>
        <p:spPr>
          <a:xfrm>
            <a:off x="718399" y="2823900"/>
            <a:ext cx="2841873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Presented By:</a:t>
            </a:r>
          </a:p>
          <a:p>
            <a:r>
              <a:rPr lang="en-US" sz="1600">
                <a:latin typeface="Cambria"/>
                <a:ea typeface="Cambria"/>
                <a:cs typeface="Calibri"/>
              </a:rPr>
              <a:t>Shashank Sharma</a:t>
            </a:r>
          </a:p>
          <a:p>
            <a:r>
              <a:rPr lang="en-US" sz="1600">
                <a:latin typeface="Cambria"/>
                <a:ea typeface="Cambria"/>
                <a:cs typeface="Calibri"/>
              </a:rPr>
              <a:t>Mayur </a:t>
            </a:r>
            <a:r>
              <a:rPr lang="en-US" sz="1600" err="1">
                <a:latin typeface="Cambria"/>
                <a:ea typeface="Cambria"/>
                <a:cs typeface="Calibri"/>
              </a:rPr>
              <a:t>Awatade</a:t>
            </a:r>
            <a:endParaRPr lang="en-US" sz="1600">
              <a:latin typeface="Cambria"/>
              <a:ea typeface="Cambria"/>
              <a:cs typeface="Calibri"/>
            </a:endParaRPr>
          </a:p>
          <a:p>
            <a:r>
              <a:rPr lang="en-US" sz="1600">
                <a:latin typeface="Cambria"/>
                <a:ea typeface="Cambria"/>
                <a:cs typeface="Calibri"/>
              </a:rPr>
              <a:t>Samruddhi Shende</a:t>
            </a:r>
          </a:p>
          <a:p>
            <a:r>
              <a:rPr lang="en-US" sz="1600">
                <a:latin typeface="Cambria"/>
                <a:ea typeface="Cambria"/>
                <a:cs typeface="Calibri"/>
              </a:rPr>
              <a:t>Priti </a:t>
            </a:r>
            <a:r>
              <a:rPr lang="en-US" sz="1600" err="1">
                <a:latin typeface="Cambria"/>
                <a:ea typeface="Cambria"/>
                <a:cs typeface="Calibri"/>
              </a:rPr>
              <a:t>Bhakre</a:t>
            </a:r>
            <a:endParaRPr lang="en-US" sz="1600">
              <a:latin typeface="Cambria"/>
              <a:ea typeface="Cambria"/>
              <a:cs typeface="Calibri"/>
            </a:endParaRPr>
          </a:p>
          <a:p>
            <a:r>
              <a:rPr lang="en-US" sz="1600">
                <a:latin typeface="Cambria"/>
                <a:ea typeface="Cambria"/>
                <a:cs typeface="Calibri"/>
              </a:rPr>
              <a:t>Chaitanya </a:t>
            </a:r>
            <a:r>
              <a:rPr lang="en-US" sz="1600" err="1">
                <a:latin typeface="Cambria"/>
                <a:ea typeface="Cambria"/>
                <a:cs typeface="Calibri"/>
              </a:rPr>
              <a:t>Tabhane</a:t>
            </a:r>
            <a:endParaRPr lang="en-US" sz="1600">
              <a:latin typeface="Cambria"/>
              <a:ea typeface="Cambria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3AC2A-D829-7E93-2124-965A0B39FE73}"/>
              </a:ext>
            </a:extLst>
          </p:cNvPr>
          <p:cNvSpPr txBox="1"/>
          <p:nvPr/>
        </p:nvSpPr>
        <p:spPr>
          <a:xfrm>
            <a:off x="744569" y="657225"/>
            <a:ext cx="7649472" cy="16312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u="sng">
                <a:solidFill>
                  <a:schemeClr val="accent3">
                    <a:lumMod val="75000"/>
                  </a:schemeClr>
                </a:solidFill>
                <a:latin typeface="Cambria"/>
              </a:rPr>
              <a:t>LIBRARY ADMINISTRATION TOOL</a:t>
            </a:r>
            <a:endParaRPr lang="en-US" sz="3200">
              <a:solidFill>
                <a:schemeClr val="accent3">
                  <a:lumMod val="75000"/>
                </a:schemeClr>
              </a:solidFill>
              <a:latin typeface="Cambria"/>
            </a:endParaRPr>
          </a:p>
          <a:p>
            <a:endParaRPr lang="en-US" sz="2800" b="1">
              <a:latin typeface="Algerian"/>
            </a:endParaRPr>
          </a:p>
          <a:p>
            <a:r>
              <a:rPr lang="en-US" sz="2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FY 23-24</a:t>
            </a:r>
          </a:p>
          <a:p>
            <a:r>
              <a:rPr lang="en-US" sz="2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Group 20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C3F3B7-A2A9-19DE-C1B6-8A527C91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032" y="2882393"/>
            <a:ext cx="3271568" cy="1502967"/>
          </a:xfrm>
          <a:prstGeom prst="rect">
            <a:avLst/>
          </a:prstGeom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634986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8" name="Picture 7" descr="A screenshot of a book store&#10;&#10;Description automatically generated">
            <a:extLst>
              <a:ext uri="{FF2B5EF4-FFF2-40B4-BE49-F238E27FC236}">
                <a16:creationId xmlns:a16="http://schemas.microsoft.com/office/drawing/2014/main" id="{928AC350-4C03-937E-2E8E-84ADA6B7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953" y="2821108"/>
            <a:ext cx="855453" cy="1905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F03E3-98B7-0AAC-43ED-81EED108E879}"/>
              </a:ext>
            </a:extLst>
          </p:cNvPr>
          <p:cNvSpPr txBox="1"/>
          <p:nvPr/>
        </p:nvSpPr>
        <p:spPr>
          <a:xfrm>
            <a:off x="719423" y="1934448"/>
            <a:ext cx="208077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800">
              <a:latin typeface="Algerian"/>
            </a:endParaRPr>
          </a:p>
          <a:p>
            <a:r>
              <a:rPr lang="en-US" sz="2400" b="1" kern="1200">
                <a:solidFill>
                  <a:schemeClr val="accent3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Group 20</a:t>
            </a:r>
          </a:p>
          <a:p>
            <a:endParaRPr lang="en-US" sz="1800" b="1" kern="1200">
              <a:solidFill>
                <a:schemeClr val="accent3">
                  <a:lumMod val="75000"/>
                </a:schemeClr>
              </a:solidFill>
              <a:latin typeface="Cambria"/>
              <a:ea typeface="Cambri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389604" y="1500154"/>
            <a:ext cx="3550013" cy="2057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/>
              <a:buChar char="q"/>
            </a:pPr>
            <a:r>
              <a:rPr lang="en" sz="1600">
                <a:solidFill>
                  <a:srgbClr val="000000"/>
                </a:solidFill>
              </a:rPr>
              <a:t>Problem Statement</a:t>
            </a:r>
            <a:endParaRPr lang="en-US" sz="1600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Wingdings"/>
              <a:buChar char="q"/>
            </a:pPr>
            <a:endParaRPr lang="en" sz="1600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Wingdings"/>
              <a:buChar char="q"/>
            </a:pPr>
            <a:r>
              <a:rPr lang="en" sz="1600">
                <a:solidFill>
                  <a:srgbClr val="000000"/>
                </a:solidFill>
              </a:rPr>
              <a:t>Objective</a:t>
            </a: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-US" sz="1600">
                <a:solidFill>
                  <a:srgbClr val="000000"/>
                </a:solidFill>
              </a:rPr>
              <a:t>Project </a:t>
            </a:r>
            <a:r>
              <a:rPr lang="en" sz="1600">
                <a:solidFill>
                  <a:srgbClr val="000000"/>
                </a:solidFill>
              </a:rPr>
              <a:t>Overview</a:t>
            </a:r>
            <a:endParaRPr sz="1600">
              <a:solidFill>
                <a:srgbClr val="000000"/>
              </a:solidFill>
            </a:endParaRP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" sz="1600">
                <a:solidFill>
                  <a:srgbClr val="000000"/>
                </a:solidFill>
              </a:rPr>
              <a:t>Architecture</a:t>
            </a:r>
            <a:endParaRPr sz="1600">
              <a:solidFill>
                <a:srgbClr val="000000"/>
              </a:solidFill>
            </a:endParaRP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" sz="1600">
                <a:solidFill>
                  <a:srgbClr val="000000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-US" sz="1600">
                <a:solidFill>
                  <a:srgbClr val="000000"/>
                </a:solidFill>
              </a:rPr>
              <a:t>T</a:t>
            </a:r>
            <a:r>
              <a:rPr lang="en" sz="1600">
                <a:solidFill>
                  <a:srgbClr val="000000"/>
                </a:solidFill>
              </a:rPr>
              <a:t>echnology and Tools </a:t>
            </a:r>
            <a:r>
              <a:rPr lang="en-US" sz="1600">
                <a:solidFill>
                  <a:srgbClr val="000000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-US" sz="1600">
                <a:solidFill>
                  <a:srgbClr val="000000"/>
                </a:solidFill>
              </a:rPr>
              <a:t>Challenges and Learnings</a:t>
            </a:r>
          </a:p>
          <a:p>
            <a:pPr marL="285750" indent="-285750">
              <a:spcBef>
                <a:spcPts val="1600"/>
              </a:spcBef>
              <a:buFont typeface="Wingdings"/>
              <a:buChar char="q"/>
            </a:pPr>
            <a:r>
              <a:rPr lang="en-US" sz="1600">
                <a:solidFill>
                  <a:srgbClr val="000000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38B00-63EE-232C-39FF-0998E02A42A4}"/>
              </a:ext>
            </a:extLst>
          </p:cNvPr>
          <p:cNvSpPr txBox="1"/>
          <p:nvPr/>
        </p:nvSpPr>
        <p:spPr>
          <a:xfrm>
            <a:off x="339002" y="3179618"/>
            <a:ext cx="1893743" cy="18469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24CB9-825F-62D3-4C6A-A9CADC4BC78C}"/>
              </a:ext>
            </a:extLst>
          </p:cNvPr>
          <p:cNvSpPr txBox="1"/>
          <p:nvPr/>
        </p:nvSpPr>
        <p:spPr>
          <a:xfrm>
            <a:off x="7387935" y="222106"/>
            <a:ext cx="1484601" cy="170670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360831B-17B9-18DC-E6C8-F2AFF8CD5EBA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3200" b="1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8" name="Picture 7" descr="A person sitting on a bench reading a book&#10;&#10;Description automatically generated">
            <a:extLst>
              <a:ext uri="{FF2B5EF4-FFF2-40B4-BE49-F238E27FC236}">
                <a16:creationId xmlns:a16="http://schemas.microsoft.com/office/drawing/2014/main" id="{A05D1F51-2940-57B4-8FD3-BAF7E9E14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7" y="963014"/>
            <a:ext cx="3530180" cy="35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C38B00-63EE-232C-39FF-0998E02A42A4}"/>
              </a:ext>
            </a:extLst>
          </p:cNvPr>
          <p:cNvSpPr txBox="1"/>
          <p:nvPr/>
        </p:nvSpPr>
        <p:spPr>
          <a:xfrm>
            <a:off x="339002" y="3179618"/>
            <a:ext cx="1893743" cy="18469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24CB9-825F-62D3-4C6A-A9CADC4BC78C}"/>
              </a:ext>
            </a:extLst>
          </p:cNvPr>
          <p:cNvSpPr txBox="1"/>
          <p:nvPr/>
        </p:nvSpPr>
        <p:spPr>
          <a:xfrm>
            <a:off x="7387935" y="222106"/>
            <a:ext cx="1484601" cy="170670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360831B-17B9-18DC-E6C8-F2AFF8CD5EBA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3200" b="1">
                <a:solidFill>
                  <a:schemeClr val="bg1"/>
                </a:solidFill>
              </a:rPr>
              <a:t>PROBLEM STATEMENT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Google Shape;99;p17">
            <a:extLst>
              <a:ext uri="{FF2B5EF4-FFF2-40B4-BE49-F238E27FC236}">
                <a16:creationId xmlns:a16="http://schemas.microsoft.com/office/drawing/2014/main" id="{42F3B1B3-6681-55F4-355D-B5BFA7437E38}"/>
              </a:ext>
            </a:extLst>
          </p:cNvPr>
          <p:cNvSpPr txBox="1">
            <a:spLocks/>
          </p:cNvSpPr>
          <p:nvPr/>
        </p:nvSpPr>
        <p:spPr>
          <a:xfrm>
            <a:off x="4371536" y="984376"/>
            <a:ext cx="4312099" cy="4157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just"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>
                <a:solidFill>
                  <a:schemeClr val="tx1"/>
                </a:solidFill>
                <a:latin typeface="Cambria"/>
                <a:ea typeface="Calibri"/>
                <a:cs typeface="Calibri"/>
              </a:rPr>
              <a:t>Designing a user-friendly library administration tool that empowers librarians to efficiently manage book inventory and member interactions.</a:t>
            </a:r>
            <a:endParaRPr lang="en-US" sz="2000">
              <a:solidFill>
                <a:schemeClr val="tx1"/>
              </a:solidFill>
              <a:latin typeface="Cambria"/>
            </a:endParaRPr>
          </a:p>
          <a:p>
            <a:pPr marL="342900" algn="just"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latin typeface="Cambria"/>
                <a:ea typeface="Calibri"/>
                <a:cs typeface="Calibri"/>
              </a:rPr>
              <a:t>    This tool facilitate tasks such as adding new books to the catalogue, registering library members, and seamlessly handling book issuance and returns for readers.</a:t>
            </a:r>
          </a:p>
        </p:txBody>
      </p:sp>
      <p:pic>
        <p:nvPicPr>
          <p:cNvPr id="4" name="Picture 3" descr="A child and child standing in a library&#10;&#10;Description automatically generated">
            <a:extLst>
              <a:ext uri="{FF2B5EF4-FFF2-40B4-BE49-F238E27FC236}">
                <a16:creationId xmlns:a16="http://schemas.microsoft.com/office/drawing/2014/main" id="{E1A32EAC-6242-472E-8409-9A7ADE30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6" y="1189726"/>
            <a:ext cx="3706483" cy="3044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490B1-EA7E-2926-C236-0A8FACC39F3A}"/>
              </a:ext>
            </a:extLst>
          </p:cNvPr>
          <p:cNvSpPr txBox="1"/>
          <p:nvPr/>
        </p:nvSpPr>
        <p:spPr>
          <a:xfrm>
            <a:off x="461514" y="844311"/>
            <a:ext cx="795139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>
                <a:solidFill>
                  <a:srgbClr val="374151"/>
                </a:solidFill>
                <a:latin typeface="Cambria"/>
                <a:ea typeface="Cambria"/>
                <a:cs typeface="Calibri"/>
              </a:rPr>
              <a:t>The main goal of the Library Administration Tool project is to create a tool that makes running a library easier and more efficient. The objectives are:</a:t>
            </a:r>
          </a:p>
          <a:p>
            <a:pPr algn="just"/>
            <a:endParaRPr lang="en-US" sz="1800">
              <a:solidFill>
                <a:srgbClr val="374151"/>
              </a:solidFill>
              <a:latin typeface="Cambria"/>
              <a:ea typeface="Cambria"/>
              <a:cs typeface="Calibri"/>
            </a:endParaRPr>
          </a:p>
          <a:p>
            <a:pPr marL="342900" indent="-342900" algn="just">
              <a:buChar char="•"/>
            </a:pPr>
            <a:r>
              <a:rPr lang="en-US" sz="1800" b="1">
                <a:latin typeface="Cambria"/>
                <a:ea typeface="Cambria"/>
                <a:cs typeface="Calibri"/>
              </a:rPr>
              <a:t>Simplify Tasks:</a:t>
            </a:r>
            <a:r>
              <a:rPr lang="en-US" sz="1800">
                <a:solidFill>
                  <a:srgbClr val="374151"/>
                </a:solidFill>
                <a:latin typeface="Cambria"/>
                <a:ea typeface="Cambria"/>
                <a:cs typeface="Calibri"/>
              </a:rPr>
              <a:t> Develop a tool that helps librarians quickly add new books to the library and sign-up new members without any hassle.</a:t>
            </a:r>
            <a:endParaRPr lang="en-US" sz="1800">
              <a:latin typeface="Cambria"/>
              <a:ea typeface="Cambria"/>
              <a:cs typeface="Calibri"/>
            </a:endParaRPr>
          </a:p>
          <a:p>
            <a:pPr marL="342900" indent="-342900" algn="just">
              <a:buChar char="•"/>
            </a:pPr>
            <a:endParaRPr lang="en-US" sz="1800">
              <a:solidFill>
                <a:srgbClr val="374151"/>
              </a:solidFill>
              <a:latin typeface="Cambria"/>
              <a:ea typeface="Cambria"/>
              <a:cs typeface="Calibri"/>
            </a:endParaRPr>
          </a:p>
          <a:p>
            <a:pPr marL="342900" indent="-342900" algn="just">
              <a:buChar char="•"/>
            </a:pPr>
            <a:r>
              <a:rPr lang="en-US" sz="1800" b="1">
                <a:latin typeface="Cambria"/>
                <a:ea typeface="Cambria"/>
                <a:cs typeface="Calibri"/>
              </a:rPr>
              <a:t>Easy Borrowing:</a:t>
            </a:r>
            <a:r>
              <a:rPr lang="en-US" sz="1800">
                <a:solidFill>
                  <a:srgbClr val="374151"/>
                </a:solidFill>
                <a:latin typeface="Cambria"/>
                <a:ea typeface="Cambria"/>
                <a:cs typeface="Calibri"/>
              </a:rPr>
              <a:t> Create a system that allows librarians to lend books to people and keep track of who has what, making borrowing and returning books smooth.</a:t>
            </a:r>
            <a:endParaRPr lang="en-US" sz="1800">
              <a:latin typeface="Cambria"/>
              <a:ea typeface="Cambria"/>
              <a:cs typeface="Calibri"/>
            </a:endParaRPr>
          </a:p>
          <a:p>
            <a:pPr marL="342900" indent="-342900" algn="just">
              <a:buChar char="•"/>
            </a:pPr>
            <a:endParaRPr lang="en-US" sz="1800">
              <a:solidFill>
                <a:srgbClr val="374151"/>
              </a:solidFill>
              <a:latin typeface="Cambria"/>
              <a:ea typeface="Cambria"/>
              <a:cs typeface="Calibri"/>
            </a:endParaRPr>
          </a:p>
          <a:p>
            <a:pPr marL="342900" indent="-342900" algn="just">
              <a:buChar char="•"/>
            </a:pPr>
            <a:r>
              <a:rPr lang="en-US" sz="1800" b="1">
                <a:latin typeface="Cambria"/>
                <a:ea typeface="Cambria"/>
                <a:cs typeface="Calibri"/>
              </a:rPr>
              <a:t>User-Friendly Interface:</a:t>
            </a:r>
            <a:r>
              <a:rPr lang="en-US" sz="1800">
                <a:latin typeface="Cambria"/>
                <a:ea typeface="Cambria"/>
                <a:cs typeface="Calibri"/>
              </a:rPr>
              <a:t> </a:t>
            </a:r>
            <a:r>
              <a:rPr lang="en-US" sz="1800">
                <a:solidFill>
                  <a:srgbClr val="374151"/>
                </a:solidFill>
                <a:latin typeface="Cambria"/>
                <a:ea typeface="Cambria"/>
                <a:cs typeface="Calibri"/>
              </a:rPr>
              <a:t>The tool's interface ensures that librarians of varying technical backgrounds can navigate and utilize its features effectively.</a:t>
            </a:r>
          </a:p>
          <a:p>
            <a:pPr algn="just"/>
            <a:endParaRPr lang="en-US" sz="1800">
              <a:solidFill>
                <a:srgbClr val="374151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B76DB-A62C-9545-DF70-916E6A5C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" y="3218"/>
            <a:ext cx="9146014" cy="647989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OBJECTIVE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2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122228" y="2466"/>
            <a:ext cx="8903160" cy="6155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sz="3400" b="1">
                <a:solidFill>
                  <a:schemeClr val="tx1"/>
                </a:solidFill>
                <a:latin typeface="Economica"/>
              </a:rPr>
              <a:t> </a:t>
            </a:r>
            <a:r>
              <a:rPr lang="en-US" sz="3400" b="1">
                <a:solidFill>
                  <a:schemeClr val="tx1"/>
                </a:solidFill>
                <a:latin typeface="Economica"/>
              </a:rPr>
              <a:t>PROJECT OVERVIEW</a:t>
            </a:r>
            <a:endParaRPr lang="en-US" sz="3400">
              <a:solidFill>
                <a:schemeClr val="tx1"/>
              </a:solidFill>
              <a:latin typeface="Economic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80121-5EB5-1301-FEC1-8E2747EF6AC3}"/>
              </a:ext>
            </a:extLst>
          </p:cNvPr>
          <p:cNvSpPr txBox="1"/>
          <p:nvPr/>
        </p:nvSpPr>
        <p:spPr>
          <a:xfrm>
            <a:off x="580127" y="811961"/>
            <a:ext cx="522329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The Library Administration Tool is a user-friendly software designed for librarians to efficiently manage books and members.​</a:t>
            </a:r>
            <a:endParaRPr lang="en-US"/>
          </a:p>
          <a:p>
            <a:pPr marL="342900" indent="-342900" algn="just">
              <a:buChar char="•"/>
            </a:pPr>
            <a:endParaRPr lang="en-US" sz="2000">
              <a:latin typeface="Cambria"/>
              <a:ea typeface="Cambria"/>
            </a:endParaRPr>
          </a:p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It allows librarians to easily add books, register members, and handle book borrowing and returns. ​</a:t>
            </a:r>
          </a:p>
          <a:p>
            <a:pPr algn="just"/>
            <a:endParaRPr lang="en-US" sz="2000">
              <a:latin typeface="Cambria"/>
              <a:ea typeface="Cambria"/>
            </a:endParaRPr>
          </a:p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With feature like search capabilities, the tool enhances library operations and user experience. </a:t>
            </a:r>
          </a:p>
          <a:p>
            <a:pPr marL="342900" indent="-342900" algn="just">
              <a:buChar char="•"/>
            </a:pPr>
            <a:endParaRPr lang="en-US" sz="2000">
              <a:latin typeface="Cambria"/>
              <a:ea typeface="Cambria"/>
            </a:endParaRPr>
          </a:p>
        </p:txBody>
      </p:sp>
      <p:pic>
        <p:nvPicPr>
          <p:cNvPr id="9" name="Picture 8" descr="A group of people standing next to a large smartphone&#10;&#10;Description automatically generated">
            <a:extLst>
              <a:ext uri="{FF2B5EF4-FFF2-40B4-BE49-F238E27FC236}">
                <a16:creationId xmlns:a16="http://schemas.microsoft.com/office/drawing/2014/main" id="{6F38474F-FE98-10AB-020A-B7AFF1A1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0" y="811056"/>
            <a:ext cx="2581455" cy="3273379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524365A-F6FE-8B70-BCB8-6B3C1575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" y="3218"/>
            <a:ext cx="9146014" cy="647989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PROJECT OVERVIEW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838" y="2314475"/>
            <a:ext cx="1816688" cy="8813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52" y="3386834"/>
            <a:ext cx="1638137" cy="1156714"/>
          </a:xfrm>
          <a:prstGeom prst="rect">
            <a:avLst/>
          </a:prstGeom>
        </p:spPr>
      </p:pic>
      <p:pic>
        <p:nvPicPr>
          <p:cNvPr id="2" name="Picture 1" descr="A yellow and black logo&#10;&#10;Description automatically generated">
            <a:extLst>
              <a:ext uri="{FF2B5EF4-FFF2-40B4-BE49-F238E27FC236}">
                <a16:creationId xmlns:a16="http://schemas.microsoft.com/office/drawing/2014/main" id="{366A0D93-278B-1A81-C751-26CE81567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25" y="968315"/>
            <a:ext cx="2906203" cy="1028700"/>
          </a:xfrm>
          <a:prstGeom prst="rect">
            <a:avLst/>
          </a:prstGeom>
        </p:spPr>
      </p:pic>
      <p:pic>
        <p:nvPicPr>
          <p:cNvPr id="4" name="Picture 3" descr="A purple square with white letter b&#10;&#10;Description automatically generated">
            <a:extLst>
              <a:ext uri="{FF2B5EF4-FFF2-40B4-BE49-F238E27FC236}">
                <a16:creationId xmlns:a16="http://schemas.microsoft.com/office/drawing/2014/main" id="{B7F86A6E-5934-33E4-D25E-1ED9E6FBC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51" y="1054309"/>
            <a:ext cx="1266825" cy="942975"/>
          </a:xfrm>
          <a:prstGeom prst="rect">
            <a:avLst/>
          </a:prstGeom>
        </p:spPr>
      </p:pic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B2763F6F-5538-4C01-4948-02A2A49C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838" y="1057546"/>
            <a:ext cx="2474882" cy="828675"/>
          </a:xfrm>
          <a:prstGeom prst="rect">
            <a:avLst/>
          </a:prstGeom>
        </p:spPr>
      </p:pic>
      <p:pic>
        <p:nvPicPr>
          <p:cNvPr id="6" name="Picture 5" descr="A purple sign with white text&#10;&#10;Description automatically generated">
            <a:extLst>
              <a:ext uri="{FF2B5EF4-FFF2-40B4-BE49-F238E27FC236}">
                <a16:creationId xmlns:a16="http://schemas.microsoft.com/office/drawing/2014/main" id="{68155C7B-CAC8-6A30-334C-8BF57A607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67" y="2311610"/>
            <a:ext cx="1520585" cy="757507"/>
          </a:xfrm>
          <a:prstGeom prst="rect">
            <a:avLst/>
          </a:prstGeom>
        </p:spPr>
      </p:pic>
      <p:pic>
        <p:nvPicPr>
          <p:cNvPr id="7" name="Picture 6" descr="Orange letters on a black background&#10;&#10;Description automatically generated">
            <a:extLst>
              <a:ext uri="{FF2B5EF4-FFF2-40B4-BE49-F238E27FC236}">
                <a16:creationId xmlns:a16="http://schemas.microsoft.com/office/drawing/2014/main" id="{BE45A321-F92B-B270-A116-996BE771E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123" y="2417193"/>
            <a:ext cx="2303253" cy="762000"/>
          </a:xfrm>
          <a:prstGeom prst="rect">
            <a:avLst/>
          </a:prstGeom>
        </p:spPr>
      </p:pic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71854F0A-2C12-9CA7-2364-AAD9EA2AF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559" y="2467066"/>
            <a:ext cx="1594988" cy="67304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CC4231-25A2-5816-BC96-3B8BC1ABA3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8917" y="3495496"/>
            <a:ext cx="2856241" cy="956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05962-C54C-99F3-DC61-205C3888E7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0" y="3906148"/>
            <a:ext cx="1143000" cy="2857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E92A8BDA-F3DF-77AE-D3BC-2D233537BF17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3200" b="1">
                <a:solidFill>
                  <a:schemeClr val="bg1"/>
                </a:solidFill>
              </a:rPr>
              <a:t>TECHNOLOGY  &amp;  TOOLS USED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420C8-D9A5-0F9E-9568-65C4BCEF0F00}"/>
              </a:ext>
            </a:extLst>
          </p:cNvPr>
          <p:cNvSpPr txBox="1"/>
          <p:nvPr/>
        </p:nvSpPr>
        <p:spPr>
          <a:xfrm>
            <a:off x="230932" y="3390511"/>
            <a:ext cx="314908" cy="161652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97C73-E473-7C45-BCB3-F6F19BBD8BB2}"/>
              </a:ext>
            </a:extLst>
          </p:cNvPr>
          <p:cNvSpPr txBox="1"/>
          <p:nvPr/>
        </p:nvSpPr>
        <p:spPr>
          <a:xfrm>
            <a:off x="283417" y="4587162"/>
            <a:ext cx="2067896" cy="33590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E4832-602B-3B22-9A5C-4B2B2175C170}"/>
              </a:ext>
            </a:extLst>
          </p:cNvPr>
          <p:cNvSpPr txBox="1"/>
          <p:nvPr/>
        </p:nvSpPr>
        <p:spPr>
          <a:xfrm>
            <a:off x="8575998" y="661307"/>
            <a:ext cx="262423" cy="11966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6977"/>
            <a:ext cx="8747043" cy="820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tx1"/>
                </a:solidFill>
              </a:rPr>
              <a:t>ARCHITECTURE</a:t>
            </a:r>
            <a:endParaRPr sz="3200" b="1">
              <a:solidFill>
                <a:schemeClr val="tx1"/>
              </a:solidFill>
            </a:endParaRPr>
          </a:p>
        </p:txBody>
      </p:sp>
      <p:pic>
        <p:nvPicPr>
          <p:cNvPr id="2" name="Picture 1" descr="A diagram of a server and a business server&#10;&#10;Description automatically generated">
            <a:extLst>
              <a:ext uri="{FF2B5EF4-FFF2-40B4-BE49-F238E27FC236}">
                <a16:creationId xmlns:a16="http://schemas.microsoft.com/office/drawing/2014/main" id="{CA5016D2-2171-D2D6-DD9F-3E55EAB8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3" y="1253983"/>
            <a:ext cx="8457761" cy="294823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561ED85-3B9C-F640-3002-D72352FD4339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12072" t="533" r="71026" b="81867"/>
          <a:stretch/>
        </p:blipFill>
        <p:spPr>
          <a:xfrm>
            <a:off x="3861757" y="571500"/>
            <a:ext cx="906439" cy="7121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E6B839A-8310-D969-C1D1-A45FBFF769C3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PROJECT FLOW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4DDE6419-F408-2758-4EA5-F577FFA6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3" y="1285784"/>
            <a:ext cx="7433812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490B1-EA7E-2926-C236-0A8FACC39F3A}"/>
              </a:ext>
            </a:extLst>
          </p:cNvPr>
          <p:cNvSpPr txBox="1"/>
          <p:nvPr/>
        </p:nvSpPr>
        <p:spPr>
          <a:xfrm>
            <a:off x="666391" y="1038405"/>
            <a:ext cx="782200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The Library Administration Tool makes running a library much easier. ​</a:t>
            </a:r>
            <a:endParaRPr lang="en-US"/>
          </a:p>
          <a:p>
            <a:pPr marL="342900" indent="-342900" algn="just">
              <a:buChar char="•"/>
            </a:pPr>
            <a:endParaRPr lang="en-US" sz="2000">
              <a:latin typeface="Cambria"/>
              <a:ea typeface="Cambria"/>
            </a:endParaRPr>
          </a:p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Librarians can add books, sign up members, and keep track of who borrows what. It's like a helpful assistant that ensures everything is organized and helps people enjoy their library experience.​</a:t>
            </a:r>
          </a:p>
          <a:p>
            <a:pPr marL="342900" indent="-342900" algn="just">
              <a:buChar char="•"/>
            </a:pPr>
            <a:endParaRPr lang="en-US" sz="2000">
              <a:latin typeface="Cambria"/>
              <a:ea typeface="Cambria"/>
            </a:endParaRPr>
          </a:p>
          <a:p>
            <a:pPr marL="342900" indent="-342900" algn="just">
              <a:buChar char="•"/>
            </a:pPr>
            <a:r>
              <a:rPr lang="en-US" sz="2000">
                <a:latin typeface="Cambria"/>
                <a:ea typeface="Cambria"/>
              </a:rPr>
              <a:t>It also sets the stage for more cooler thing's libraries can do in the future. This project is all about making libraries better for everyone.​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6CBBC9E-4C18-42E6-3169-A34EAD441F74}"/>
              </a:ext>
            </a:extLst>
          </p:cNvPr>
          <p:cNvSpPr txBox="1">
            <a:spLocks/>
          </p:cNvSpPr>
          <p:nvPr/>
        </p:nvSpPr>
        <p:spPr>
          <a:xfrm>
            <a:off x="-1007" y="3218"/>
            <a:ext cx="9146014" cy="6479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CONCLUSION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Luxe</vt:lpstr>
      <vt:lpstr>PowerPoint Presentation</vt:lpstr>
      <vt:lpstr>PowerPoint Presentation</vt:lpstr>
      <vt:lpstr>PowerPoint Presentation</vt:lpstr>
      <vt:lpstr>OBJECTIVE</vt:lpstr>
      <vt:lpstr>PROJECT OVERVIEW</vt:lpstr>
      <vt:lpstr>PowerPoint Presentation</vt:lpstr>
      <vt:lpstr>ARCHITECTURE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revision>3</cp:revision>
  <dcterms:modified xsi:type="dcterms:W3CDTF">2023-08-31T06:33:48Z</dcterms:modified>
</cp:coreProperties>
</file>